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5" r:id="rId9"/>
    <p:sldId id="259" r:id="rId10"/>
    <p:sldId id="274" r:id="rId11"/>
    <p:sldId id="267" r:id="rId12"/>
    <p:sldId id="272" r:id="rId13"/>
    <p:sldId id="260" r:id="rId14"/>
    <p:sldId id="261" r:id="rId15"/>
    <p:sldId id="266" r:id="rId16"/>
    <p:sldId id="262" r:id="rId17"/>
    <p:sldId id="273" r:id="rId18"/>
    <p:sldId id="263" r:id="rId19"/>
    <p:sldId id="264" r:id="rId20"/>
    <p:sldId id="265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BM Plex Sans Medium" panose="020B0604020202020204" pitchFamily="34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Numerical Methods Algorithm Construction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assignment by Group 19 showing computational solutions for mathematical problems involving numerical methods using MATLAB.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4EDD58-4442-4F1A-BFCE-653BC6432B55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111D9E-8CB1-4BA4-B6E8-4776FE678E78}"/>
              </a:ext>
            </a:extLst>
          </p:cNvPr>
          <p:cNvSpPr txBox="1"/>
          <p:nvPr/>
        </p:nvSpPr>
        <p:spPr>
          <a:xfrm>
            <a:off x="1094014" y="604157"/>
            <a:ext cx="12197443" cy="100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63" lvl="3">
              <a:lnSpc>
                <a:spcPct val="115000"/>
              </a:lnSpc>
              <a:spcBef>
                <a:spcPts val="1000"/>
              </a:spcBef>
            </a:pP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CODE: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Newton Raphson’s Formulae method</a:t>
            </a:r>
          </a:p>
          <a:p>
            <a:pPr marL="80963" lvl="3">
              <a:lnSpc>
                <a:spcPct val="115000"/>
              </a:lnSpc>
              <a:spcBef>
                <a:spcPts val="1000"/>
              </a:spcBef>
            </a:pPr>
            <a:endParaRPr lang="en-GB" sz="1800" b="1" i="1" dirty="0">
              <a:solidFill>
                <a:srgbClr val="00000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5FDF8-17F9-45E3-9896-5172EFAC1E60}"/>
              </a:ext>
            </a:extLst>
          </p:cNvPr>
          <p:cNvSpPr txBox="1"/>
          <p:nvPr/>
        </p:nvSpPr>
        <p:spPr>
          <a:xfrm>
            <a:off x="1094014" y="1828800"/>
            <a:ext cx="8572500" cy="5634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indent="71755">
              <a:spcBef>
                <a:spcPts val="700"/>
              </a:spcBef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 = 2;</a:t>
            </a:r>
            <a:r>
              <a:rPr lang="en-GB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%Initial Approximation 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ERR = 0.00005;</a:t>
            </a:r>
            <a:r>
              <a:rPr lang="en-GB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%Error(depends on </a:t>
            </a:r>
            <a:r>
              <a:rPr lang="en-GB" sz="2000" dirty="0" err="1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d.p</a:t>
            </a:r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required)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F = @(X) X - 2*sin(X); </a:t>
            </a:r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%FUNCTION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F_D = @(X) 1 - 2*cos(X); </a:t>
            </a:r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%functions derivative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X1 = X - (F(X)/F_D(X)); </a:t>
            </a:r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%Finding the next root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R_ERROR = abs(X1 - X); </a:t>
            </a:r>
          </a:p>
          <a:p>
            <a:pPr marL="36195" indent="71755"/>
            <a:r>
              <a:rPr lang="en-GB" sz="20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%%Using a while loop to repeat for n iterations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sz="200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while 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R_ERROR &gt; ERR</a:t>
            </a: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X = X1;</a:t>
            </a: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X1 = X - (F(X)/F_D(X))</a:t>
            </a:r>
          </a:p>
          <a:p>
            <a:pPr marL="36195" indent="71755"/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R_ERROR = abs(X1 - X);  </a:t>
            </a:r>
          </a:p>
          <a:p>
            <a:pPr marL="36195" indent="71755">
              <a:spcAft>
                <a:spcPts val="700"/>
              </a:spcAft>
            </a:pPr>
            <a:r>
              <a:rPr lang="en-GB" sz="200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end</a:t>
            </a:r>
            <a:endParaRPr lang="en-GB" sz="20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X1 = 1.8955</a:t>
            </a:r>
            <a:endParaRPr lang="en-GB" sz="2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X1 = 1.8955</a:t>
            </a:r>
            <a:endParaRPr lang="en-GB" sz="2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indent="71755">
              <a:spcBef>
                <a:spcPts val="700"/>
              </a:spcBef>
              <a:spcAft>
                <a:spcPts val="700"/>
              </a:spcAft>
            </a:pPr>
            <a:r>
              <a:rPr lang="en-GB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disp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([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"Final answer is:"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 num2str(X1)])</a:t>
            </a:r>
          </a:p>
          <a:p>
            <a:r>
              <a:rPr lang="en-US" sz="1600" dirty="0">
                <a:solidFill>
                  <a:srgbClr val="21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"Final answer is:"    "1.8955”</a:t>
            </a:r>
            <a:endParaRPr lang="en-GB" sz="40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A40F9B-15D9-4937-A456-0C6B61EDC9A1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44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9BD320-92C9-4AE0-9309-F5FB5653E8AD}"/>
              </a:ext>
            </a:extLst>
          </p:cNvPr>
          <p:cNvSpPr/>
          <p:nvPr/>
        </p:nvSpPr>
        <p:spPr>
          <a:xfrm>
            <a:off x="793790" y="1112520"/>
            <a:ext cx="11615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Root Finding Methods: Real World Application</a:t>
            </a:r>
            <a:endParaRPr lang="en-US" sz="44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1">
                <a:extLst>
                  <a:ext uri="{FF2B5EF4-FFF2-40B4-BE49-F238E27FC236}">
                    <a16:creationId xmlns:a16="http://schemas.microsoft.com/office/drawing/2014/main" id="{258FD94C-49A2-438E-BAA9-FE73A2AD5DA2}"/>
                  </a:ext>
                </a:extLst>
              </p:cNvPr>
              <p:cNvSpPr/>
              <p:nvPr/>
            </p:nvSpPr>
            <p:spPr>
              <a:xfrm>
                <a:off x="808384" y="2046327"/>
                <a:ext cx="12318053" cy="535051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 projectile is fired with initial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=50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at an angle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with the horizontal.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We want the projectile to hit a target at horizontal distance R=200m. Neglect air resistance.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The Formula for Horizontal Range is;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𝑅</m:t>
                    </m:r>
                    <m:d>
                      <m:dPr>
                        <m:ctrlP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GB" sz="1800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1800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den>
                    </m:f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=200</m:t>
                    </m:r>
                  </m:oMath>
                </a14:m>
                <a:r>
                  <a:rPr lang="en-GB" sz="18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GB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where: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𝒈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= 9.81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/</m:t>
                    </m:r>
                    <m:sSup>
                      <m:sSupPr>
                        <m:ctrlP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800" b="1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𝒗</m:t>
                        </m:r>
                      </m:e>
                      <m:sub>
                        <m:r>
                          <a:rPr lang="en-GB" sz="1800" b="1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</m:sSub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800" b="1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𝟓𝟎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GB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GB" sz="1800" b="1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𝑹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800" b="1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𝟐𝟎𝟎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endParaRPr lang="en-GB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Find the angle of projection for these initial conditions.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Use;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GB" sz="1800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1800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800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1800" i="1">
                                    <a:solidFill>
                                      <a:schemeClr val="accent4">
                                        <a:lumMod val="40000"/>
                                        <a:lumOff val="6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den>
                    </m:f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𝑅</m:t>
                    </m:r>
                    <m:d>
                      <m:dPr>
                        <m:ctrlP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𝑎𝑠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𝑡h𝑒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1800" i="1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GB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1">
                <a:extLst>
                  <a:ext uri="{FF2B5EF4-FFF2-40B4-BE49-F238E27FC236}">
                    <a16:creationId xmlns:a16="http://schemas.microsoft.com/office/drawing/2014/main" id="{258FD94C-49A2-438E-BAA9-FE73A2AD5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4" y="2046327"/>
                <a:ext cx="12318053" cy="5350516"/>
              </a:xfrm>
              <a:prstGeom prst="rect">
                <a:avLst/>
              </a:prstGeom>
              <a:blipFill>
                <a:blip r:embed="rId2"/>
                <a:stretch>
                  <a:fillRect l="-1188" t="-1026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318001-C907-4D4F-AC98-284054FAF19A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93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45F46-A415-4430-A9C6-2C0A020833EA}"/>
              </a:ext>
            </a:extLst>
          </p:cNvPr>
          <p:cNvSpPr txBox="1"/>
          <p:nvPr/>
        </p:nvSpPr>
        <p:spPr>
          <a:xfrm>
            <a:off x="653144" y="1273630"/>
            <a:ext cx="13454742" cy="727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indent="71755">
              <a:spcBef>
                <a:spcPts val="700"/>
              </a:spcBef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tic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theta = 0.5;            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ERR = 5e-6;               </a:t>
            </a:r>
          </a:p>
          <a:p>
            <a:pPr marL="36195" indent="71755"/>
            <a:r>
              <a:rPr lang="en-GB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%Substituting given data from the question</a:t>
            </a:r>
            <a:endParaRPr lang="en-GB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v0 = 50; g = 9.81; R = 200;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F = @(theta) (v0^2 * sin(2*theta))/g - R;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F_D = @(theta) (2*v0^2 * cos(2*theta))/g;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theta1 = theta - F(theta)/F_D(theta);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R_ERROR = abs(theta1 - theta);</a:t>
            </a:r>
          </a:p>
          <a:p>
            <a:pPr marL="36195" indent="71755"/>
            <a:r>
              <a:rPr lang="en-GB" dirty="0"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/>
            <a:r>
              <a:rPr lang="en-GB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while 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R_ERROR &gt; ERR</a:t>
            </a:r>
          </a:p>
          <a:p>
            <a:pPr marL="36195" indent="71755"/>
            <a:r>
              <a:rPr lang="en-GB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theta = theta1;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theta1 = theta - F(theta)/F_D(theta)</a:t>
            </a:r>
          </a:p>
          <a:p>
            <a:pPr marL="36195" indent="71755"/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R_ERROR = abs(theta1 - theta);</a:t>
            </a:r>
          </a:p>
          <a:p>
            <a:pPr marL="36195" indent="71755">
              <a:spcAft>
                <a:spcPts val="700"/>
              </a:spcAft>
            </a:pPr>
            <a:r>
              <a:rPr lang="en-GB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end</a:t>
            </a:r>
            <a:endParaRPr lang="en-GB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theta1 = 0.4512</a:t>
            </a:r>
            <a:endParaRPr lang="en-GB" sz="20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theta1 = 0.4512</a:t>
            </a:r>
            <a:endParaRPr lang="en-GB" sz="20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theta1 = 0.4512</a:t>
            </a:r>
            <a:endParaRPr lang="en-GB" sz="20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indent="71755">
              <a:spcBef>
                <a:spcPts val="700"/>
              </a:spcBef>
            </a:pPr>
            <a:r>
              <a:rPr lang="en-GB" dirty="0"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>
              <a:spcAft>
                <a:spcPts val="700"/>
              </a:spcAft>
            </a:pPr>
            <a:r>
              <a:rPr lang="en-GB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disp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(["</a:t>
            </a:r>
            <a:r>
              <a:rPr lang="en-GB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Newton-Raphson: Launch angle = "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 num2str(rad2deg(theta1))])</a:t>
            </a:r>
          </a:p>
          <a:p>
            <a:pPr>
              <a:spcAft>
                <a:spcPts val="1000"/>
              </a:spcAft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"Newton-Raphson: Launch angle = "    "25.8511"</a:t>
            </a:r>
            <a:endParaRPr lang="en-GB" sz="20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4B1CB-F95F-4A7F-88E5-634620E0CC57}"/>
              </a:ext>
            </a:extLst>
          </p:cNvPr>
          <p:cNvSpPr txBox="1"/>
          <p:nvPr/>
        </p:nvSpPr>
        <p:spPr>
          <a:xfrm>
            <a:off x="1094014" y="604157"/>
            <a:ext cx="12197443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63" lvl="3">
              <a:lnSpc>
                <a:spcPct val="115000"/>
              </a:lnSpc>
              <a:spcBef>
                <a:spcPts val="1000"/>
              </a:spcBef>
            </a:pP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Newton-Raphson Method (Projectile Motion)</a:t>
            </a:r>
            <a:endParaRPr lang="en-GB" sz="1800" b="1" i="1" dirty="0">
              <a:solidFill>
                <a:srgbClr val="00000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E49AAA-D669-4856-B8A1-415D1BEF561B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8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10122"/>
            <a:ext cx="7481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Projectile Motion Application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479971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25.85°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2565916" y="6511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Launch Angle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700218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methods converged to the same solution with minimal error.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56884" y="5479971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0.067s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9229130" y="6511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Fastest Method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456884" y="700218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Point Iteration achieved best performance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DE9C3-15B3-486D-A759-389ECECD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33" y="1502269"/>
            <a:ext cx="6369200" cy="35295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1998FA-B0F3-4AF4-B374-7F6E0FB7CCC3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994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Comparison: Root Finding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428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Point Iteration emerged as the fastest method at 0.0674 seconds, followed by Newton-Raphson at 0.1056 seconds. Bisection and Secant methods required more computational time but all converged to the same output.</a:t>
            </a:r>
            <a:endParaRPr lang="en-US" sz="175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9093D06-129B-43FD-9B6D-1DAFBF110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35861"/>
              </p:ext>
            </p:extLst>
          </p:nvPr>
        </p:nvGraphicFramePr>
        <p:xfrm>
          <a:off x="793789" y="4091368"/>
          <a:ext cx="7305180" cy="1864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060">
                  <a:extLst>
                    <a:ext uri="{9D8B030D-6E8A-4147-A177-3AD203B41FA5}">
                      <a16:colId xmlns:a16="http://schemas.microsoft.com/office/drawing/2014/main" val="3379654474"/>
                    </a:ext>
                  </a:extLst>
                </a:gridCol>
                <a:gridCol w="2435060">
                  <a:extLst>
                    <a:ext uri="{9D8B030D-6E8A-4147-A177-3AD203B41FA5}">
                      <a16:colId xmlns:a16="http://schemas.microsoft.com/office/drawing/2014/main" val="2793646889"/>
                    </a:ext>
                  </a:extLst>
                </a:gridCol>
                <a:gridCol w="2435060">
                  <a:extLst>
                    <a:ext uri="{9D8B030D-6E8A-4147-A177-3AD203B41FA5}">
                      <a16:colId xmlns:a16="http://schemas.microsoft.com/office/drawing/2014/main" val="1277466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GB" sz="2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57150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Final_Answers</a:t>
                      </a:r>
                      <a:endParaRPr lang="en-GB" sz="2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57150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Computational_Time</a:t>
                      </a:r>
                      <a:endParaRPr lang="en-GB" sz="28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57150" marB="28575" anchor="ctr"/>
                </a:tc>
                <a:extLst>
                  <a:ext uri="{0D108BD9-81ED-4DB2-BD59-A6C34878D82A}">
                    <a16:rowId xmlns:a16="http://schemas.microsoft.com/office/drawing/2014/main" val="34469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'Newton-Raphson'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25.8511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0.1056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80486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'Secant'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25.8511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0.1479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270991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'Bisection'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25.8511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0.1379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252103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'Fixed Point Iterations'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25.8511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0.0674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4042066431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796510-B5A1-4EB9-AC33-4468CAA2DAEF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72859E7-4CEE-4342-892C-FD93685F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16417"/>
            <a:ext cx="4347567" cy="907256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EE0AEFBB-AE36-4657-90FD-C08B350B00DB}"/>
              </a:ext>
            </a:extLst>
          </p:cNvPr>
          <p:cNvSpPr/>
          <p:nvPr/>
        </p:nvSpPr>
        <p:spPr>
          <a:xfrm>
            <a:off x="1020604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Euler's Method</a:t>
            </a:r>
            <a:endParaRPr lang="en-US" sz="22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55E067BE-FE39-42DD-BDF6-F31E1D258984}"/>
              </a:ext>
            </a:extLst>
          </p:cNvPr>
          <p:cNvSpPr/>
          <p:nvPr/>
        </p:nvSpPr>
        <p:spPr>
          <a:xfrm>
            <a:off x="1020604" y="534090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first-order approximation with moderate accuracy</a:t>
            </a:r>
            <a:endParaRPr lang="en-US" sz="175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69312425-5381-44F4-A329-A527C9D9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3716417"/>
            <a:ext cx="4347567" cy="907256"/>
          </a:xfrm>
          <a:prstGeom prst="rect">
            <a:avLst/>
          </a:prstGeom>
        </p:spPr>
      </p:pic>
      <p:sp>
        <p:nvSpPr>
          <p:cNvPr id="6" name="Text 4">
            <a:extLst>
              <a:ext uri="{FF2B5EF4-FFF2-40B4-BE49-F238E27FC236}">
                <a16:creationId xmlns:a16="http://schemas.microsoft.com/office/drawing/2014/main" id="{49308090-F0FC-4393-94FB-A27DC1E91A86}"/>
              </a:ext>
            </a:extLst>
          </p:cNvPr>
          <p:cNvSpPr/>
          <p:nvPr/>
        </p:nvSpPr>
        <p:spPr>
          <a:xfrm>
            <a:off x="5368171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Heun's Method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896C37F-8D8C-41D6-A2B4-79B1104A2DD0}"/>
              </a:ext>
            </a:extLst>
          </p:cNvPr>
          <p:cNvSpPr/>
          <p:nvPr/>
        </p:nvSpPr>
        <p:spPr>
          <a:xfrm>
            <a:off x="5368171" y="534090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Predictor-corrector approach with improved accuracy</a:t>
            </a:r>
            <a:endParaRPr lang="en-US" sz="175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108476FE-55C8-48B5-BF45-423FA944E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3716417"/>
            <a:ext cx="4347567" cy="907256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4232094A-F8C2-491B-A7D3-0E006DB022BC}"/>
              </a:ext>
            </a:extLst>
          </p:cNvPr>
          <p:cNvSpPr/>
          <p:nvPr/>
        </p:nvSpPr>
        <p:spPr>
          <a:xfrm>
            <a:off x="9715738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Runge-Kutta</a:t>
            </a:r>
            <a:endParaRPr lang="en-US" sz="22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33B5C67-A09F-4E8B-BE46-221778BA42C6}"/>
              </a:ext>
            </a:extLst>
          </p:cNvPr>
          <p:cNvSpPr/>
          <p:nvPr/>
        </p:nvSpPr>
        <p:spPr>
          <a:xfrm>
            <a:off x="9715738" y="534090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Fourth-order method providing highest accuracy</a:t>
            </a:r>
            <a:endParaRPr lang="en-US" sz="175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0D367071-2A58-4B59-A629-35EFF02B23E0}"/>
              </a:ext>
            </a:extLst>
          </p:cNvPr>
          <p:cNvSpPr/>
          <p:nvPr/>
        </p:nvSpPr>
        <p:spPr>
          <a:xfrm>
            <a:off x="793790" y="2290405"/>
            <a:ext cx="8268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Ordinary Differential Equations Methods</a:t>
            </a:r>
            <a:endParaRPr lang="en-US" sz="44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0B3D91-574D-42AF-82F2-AEA6FE209287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50056"/>
            <a:ext cx="8268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Ordinary Differential Equations Methods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26533" y="804445"/>
            <a:ext cx="12693610" cy="140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665E92-E795-4F4C-A5F5-8BB23BA73538}"/>
                  </a:ext>
                </a:extLst>
              </p:cNvPr>
              <p:cNvSpPr txBox="1"/>
              <p:nvPr/>
            </p:nvSpPr>
            <p:spPr>
              <a:xfrm>
                <a:off x="710161" y="1611841"/>
                <a:ext cx="13210077" cy="620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 hot metal rod at </a:t>
                </a:r>
                <a:r>
                  <a:rPr lang="en-GB" sz="18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200 °C</a:t>
                </a: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is suddenly immersed in a coolant bath maintained at </a:t>
                </a:r>
                <a:r>
                  <a:rPr lang="en-GB" sz="18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25 °C</a:t>
                </a: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 The cooling process follows </a:t>
                </a:r>
                <a:r>
                  <a:rPr lang="en-GB" sz="18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Newton’s law of cooling</a:t>
                </a: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:r>
                  <a:rPr lang="en-GB" sz="18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Modeled</a:t>
                </a: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by the differential equation: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80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1800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𝑑𝑇</m:t>
                        </m:r>
                      </m:num>
                      <m:den>
                        <m:r>
                          <a:rPr lang="en-GB" sz="1800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𝑑𝑡</m:t>
                        </m:r>
                      </m:den>
                    </m:f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=−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GB" sz="1800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GB" sz="1800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</m:sSub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GB" sz="18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where: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GB" sz="1800" b="1" i="1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𝑻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𝒕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 =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𝑡𝑒𝑚𝑝𝑒𝑟𝑎𝑡𝑢𝑟𝑒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𝑜𝑓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𝑡h𝑒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𝑟𝑜𝑑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𝑎𝑡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𝑡𝑖𝑚𝑒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𝒕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(°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),</m:t>
                    </m:r>
                  </m:oMath>
                </a14:m>
                <a:endParaRPr lang="en-GB" sz="18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800" b="1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e>
                      <m:sub>
                        <m:r>
                          <a:rPr lang="en-GB" sz="1800" b="1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∞</m:t>
                        </m:r>
                      </m:sub>
                    </m:sSub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𝟐𝟓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°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𝑐𝑜𝑜𝑙𝑎𝑛𝑡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𝑡𝑒𝑚𝑝𝑒𝑟𝑎𝑡𝑢𝑟𝑒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GB" sz="18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10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𝟎</m:t>
                    </m:r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GB" sz="1800" b="1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GB" sz="1800" b="1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800" b="1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𝒎𝒊𝒏</m:t>
                        </m:r>
                      </m:e>
                      <m:sup>
                        <m:r>
                          <a:rPr lang="en-GB" sz="1800" i="1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𝑐𝑜𝑜𝑙𝑖𝑛𝑔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𝑐𝑜𝑒𝑓𝑓𝑖𝑐𝑖𝑒𝑛𝑡</m:t>
                    </m:r>
                    <m:r>
                      <a:rPr lang="en-GB" sz="1800" i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GB" sz="18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Initial condition: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𝑻</m:t>
                      </m:r>
                      <m:r>
                        <a:rPr lang="en-GB" sz="1800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GB" sz="1800" b="1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GB" sz="1800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n-GB" sz="1800" b="1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𝟐𝟎𝟎</m:t>
                      </m:r>
                      <m:r>
                        <a:rPr lang="en-GB" sz="1800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800" b="1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°</m:t>
                      </m:r>
                      <m:r>
                        <a:rPr lang="en-GB" sz="1800" b="1" i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𝑪</m:t>
                      </m:r>
                    </m:oMath>
                  </m:oMathPara>
                </a14:m>
                <a:endParaRPr lang="en-GB" sz="180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Consider  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0≤</m:t>
                    </m:r>
                    <m:r>
                      <a:rPr lang="en-GB" sz="1800" i="1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GB" sz="1800" i="1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≤30</m:t>
                    </m:r>
                  </m:oMath>
                </a14:m>
                <a:r>
                  <a:rPr lang="en-GB" sz="18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minutes with a step size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GB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GB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Compare your numerical solutions to the analytical solution</a:t>
                </a:r>
                <a:endParaRPr lang="en-GB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𝑻</m:t>
                      </m:r>
                      <m:r>
                        <a:rPr lang="en-GB" sz="1800" b="1" i="1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GB" sz="1800" b="1" i="1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GB" sz="1800" b="1" i="1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∞</m:t>
                          </m:r>
                        </m:sub>
                      </m:sSub>
                      <m:r>
                        <a:rPr lang="en-GB" sz="1800" b="1" i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+(</m:t>
                      </m:r>
                      <m:sSub>
                        <m:sSubPr>
                          <m:ctrlP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GB" sz="1800" b="1" i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∞</m:t>
                          </m:r>
                        </m:sub>
                      </m:sSub>
                      <m:r>
                        <a:rPr lang="en-GB" sz="1800" b="1" i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)</m:t>
                      </m:r>
                      <m:sSup>
                        <m:sSupPr>
                          <m:ctrlP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GB" sz="1800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𝒌𝒕</m:t>
                          </m:r>
                        </m:sup>
                      </m:sSup>
                    </m:oMath>
                  </m:oMathPara>
                </a14:m>
                <a:endParaRPr lang="en-GB" sz="18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665E92-E795-4F4C-A5F5-8BB23BA7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1" y="1611841"/>
                <a:ext cx="13210077" cy="6201569"/>
              </a:xfrm>
              <a:prstGeom prst="rect">
                <a:avLst/>
              </a:prstGeom>
              <a:blipFill>
                <a:blip r:embed="rId3"/>
                <a:stretch>
                  <a:fillRect l="-369" t="-196" r="-1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D4F56D-A4F8-48FA-A476-3FBFC39DAF9B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2AC62-29D2-429E-B99A-AB2508AE33A9}"/>
              </a:ext>
            </a:extLst>
          </p:cNvPr>
          <p:cNvSpPr txBox="1"/>
          <p:nvPr/>
        </p:nvSpPr>
        <p:spPr>
          <a:xfrm>
            <a:off x="653144" y="1273630"/>
            <a:ext cx="13454742" cy="717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tic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 DATA INPUT</a:t>
            </a:r>
            <a:endParaRPr lang="en-GB" sz="18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 = 0;          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 = 1;          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 = 200;        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x_l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30;       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25 + (200-25)*exp(-0.1*x);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y_d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-0.1*(y - 25);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y_1 = y + h*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y_d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 = [];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 = [];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[];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Error = [];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X(end+1,1) = x;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Y(end+1,1) = y;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(end+1,1) =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Error(end+1,1) = abs(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- y);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rgbClr val="008013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% USING A WHILE LOOP</a:t>
            </a:r>
            <a:endParaRPr lang="en-GB" sz="18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while 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 &lt;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x_l</a:t>
            </a:r>
            <a:endParaRPr lang="en-GB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x = x + h;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y = y_1;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y_d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-0.1*(y - 25);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y_1 = y + h*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y_d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25 + (200-25)*exp(-0.1*x);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 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X(end+1,1) = x;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Y(end+1,1) = y;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(end+1,1) =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;</a:t>
            </a: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   Error(end+1,1) = abs(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- y)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;</a:t>
            </a:r>
            <a:endParaRPr lang="en-GB" sz="18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100"/>
              </a:spcBef>
            </a:pPr>
            <a:r>
              <a:rPr lang="en-GB" sz="1800" dirty="0">
                <a:solidFill>
                  <a:srgbClr val="0E00FF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end</a:t>
            </a:r>
            <a:endParaRPr lang="en-GB" sz="18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100"/>
              </a:spcBef>
              <a:spcAft>
                <a:spcPts val="700"/>
              </a:spcAft>
            </a:pP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Results_Eulers_Cooling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 = table(X, Y, </a:t>
            </a:r>
            <a:r>
              <a:rPr lang="en-GB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Y_exact</a:t>
            </a:r>
            <a:r>
              <a:rPr lang="en-GB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 Error)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4D2CC-C949-45B5-B329-0DD71A3A7F4A}"/>
              </a:ext>
            </a:extLst>
          </p:cNvPr>
          <p:cNvSpPr txBox="1"/>
          <p:nvPr/>
        </p:nvSpPr>
        <p:spPr>
          <a:xfrm>
            <a:off x="1094014" y="604157"/>
            <a:ext cx="12197443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63" lvl="3">
              <a:lnSpc>
                <a:spcPct val="115000"/>
              </a:lnSpc>
              <a:spcBef>
                <a:spcPts val="1000"/>
              </a:spcBef>
            </a:pP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CODE: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Eulers method(Newton’s law of cooling)</a:t>
            </a:r>
            <a:endParaRPr lang="en-GB" sz="1800" b="1" i="1" dirty="0">
              <a:solidFill>
                <a:srgbClr val="00000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2D0BB-67F8-4C4F-9193-6A1A3787B3C6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828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8794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Newton's Cooling Law Application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2565916" y="6449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Minimum Error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94003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4</a:t>
            </a:r>
            <a:r>
              <a:rPr lang="en-US" sz="1750" baseline="30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</a:t>
            </a:r>
            <a:r>
              <a:rPr lang="en-US" sz="17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Order Runge Kutta Method</a:t>
            </a:r>
          </a:p>
        </p:txBody>
      </p:sp>
      <p:sp>
        <p:nvSpPr>
          <p:cNvPr id="10" name="Text 6"/>
          <p:cNvSpPr/>
          <p:nvPr/>
        </p:nvSpPr>
        <p:spPr>
          <a:xfrm>
            <a:off x="9229130" y="6449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Time taken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694003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</a:rPr>
              <a:t>Heun’s Method took the shortest time</a:t>
            </a:r>
            <a:endParaRPr lang="en-US" sz="175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872278-3FD2-4D66-BD7C-86C50D77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55" y="2233402"/>
            <a:ext cx="5523341" cy="3320731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B04581C-DE43-43B6-BD26-F562057E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303652"/>
              </p:ext>
            </p:extLst>
          </p:nvPr>
        </p:nvGraphicFramePr>
        <p:xfrm>
          <a:off x="8144933" y="2183397"/>
          <a:ext cx="5842000" cy="3133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255945767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4228651393"/>
                    </a:ext>
                  </a:extLst>
                </a:gridCol>
              </a:tblGrid>
              <a:tr h="7992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57150" marB="285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CompTime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57150" marB="28575" anchor="ctr"/>
                </a:tc>
                <a:extLst>
                  <a:ext uri="{0D108BD9-81ED-4DB2-BD59-A6C34878D82A}">
                    <a16:rowId xmlns:a16="http://schemas.microsoft.com/office/drawing/2014/main" val="3970640533"/>
                  </a:ext>
                </a:extLst>
              </a:tr>
              <a:tr h="778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'Euler'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0.1859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2242894207"/>
                  </a:ext>
                </a:extLst>
              </a:tr>
              <a:tr h="778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Heun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0.1217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2796343959"/>
                  </a:ext>
                </a:extLst>
              </a:tr>
              <a:tr h="7781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'RK4'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0.1493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4130870556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DB2E44-9393-4D0F-83E8-FEE9D52E8153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0637"/>
            <a:ext cx="3664744" cy="3303495"/>
          </a:xfrm>
          <a:prstGeom prst="roundRect">
            <a:avLst>
              <a:gd name="adj" fmla="val 120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Root Finding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537484" y="2998351"/>
            <a:ext cx="31501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Point Iteration fastest but requires equation rearrangement which may be difficult. Newton-Raphson offers best balance of speed and reliability.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50638"/>
            <a:ext cx="4255452" cy="3303494"/>
          </a:xfrm>
          <a:prstGeom prst="roundRect">
            <a:avLst>
              <a:gd name="adj" fmla="val 120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Differential Equations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429042" y="2998351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Runge-Kutta 4th order provides highest accuracy. Heun's method offers good speed-accuracy compromise.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3FC047-300D-4507-87CD-F370E43E3D90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Part A: Root Finding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applied Newton-Raphson, Bisection, Secant, and Fixed-Point Iteration methods for solving equations.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74501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90131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Part B: Ordinary Differential Equations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74606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applied Euler's, Heun's, and Runge-Kutta methods for solving ordinary differential equations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8170596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3142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Note: Real-World 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Carried out Projectile motion analysis and Newton's cooling law implementation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0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540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demonstrated MATLAB's capabilities in numerical analysis and algorithm implementation. The comparative study revealed optimal methods for different scenarios: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97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7017306" y="3175754"/>
            <a:ext cx="33233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Method Selection Matters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6617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Choice depends on accuracy requirements versus computational speed.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8456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4923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Visualization Power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41389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Graphs enabled clear comparison and informed decision-making.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2304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7017306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Applications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7987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obtained skills applicable to engineering functions and decision-making activities.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7AC54A-57CF-42CA-8A5C-9B3419E1907A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914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Research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Literature Review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reviewed numerical approximation methods and studied flow charts and pseudocodes.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076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Algorithm Development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then constructed algorithms for each method with proper documentation.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0816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Analysis &amp; Visualization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671" y="579608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the help of external sources, we coded solutions in MATLAB with debugging and testing phases.</a:t>
            </a:r>
            <a:endParaRPr lang="en-US" sz="17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85E9D5DC-10DA-4774-959C-FEDE9D2D8087}"/>
              </a:ext>
            </a:extLst>
          </p:cNvPr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finally created plots comparing accuracy and computational time for each methods.</a:t>
            </a: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9B93C78-85F1-40CF-AC77-F35E35C6092E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951CC-5E77-46A5-B09C-526327E9635F}"/>
              </a:ext>
            </a:extLst>
          </p:cNvPr>
          <p:cNvSpPr txBox="1"/>
          <p:nvPr/>
        </p:nvSpPr>
        <p:spPr>
          <a:xfrm>
            <a:off x="587829" y="604157"/>
            <a:ext cx="13128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METHODOLOGY</a:t>
            </a:r>
            <a:endParaRPr lang="en-GB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C107A-9140-4D9C-9D27-E4BD091357D0}"/>
              </a:ext>
            </a:extLst>
          </p:cNvPr>
          <p:cNvSpPr txBox="1"/>
          <p:nvPr/>
        </p:nvSpPr>
        <p:spPr>
          <a:xfrm>
            <a:off x="587829" y="1861457"/>
            <a:ext cx="13128171" cy="406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/>
                <a:ea typeface="Yu Gothic Medium" panose="020B0500000000000000" pitchFamily="34" charset="-128"/>
                <a:cs typeface="Times New Roman" panose="02020603050405020304" pitchFamily="18" charset="0"/>
              </a:rPr>
              <a:t>We shall solve the given equations using various numerical methods for finding roots of functions and solving ordinary differential equations.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/>
                <a:ea typeface="Yu Gothic Medium" panose="020B0500000000000000" pitchFamily="34" charset="-128"/>
                <a:cs typeface="Times New Roman" panose="02020603050405020304" pitchFamily="18" charset="0"/>
              </a:rPr>
              <a:t>These include the Newton–Raphson Method, the Secant Method, the Bisection Method, and the Fixed-Point Iteration Method.  And for ODEs we have Euler’s, Heun’s and Runge’s methods.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/>
                <a:ea typeface="Yu Gothic Medium" panose="020B0500000000000000" pitchFamily="34" charset="-128"/>
                <a:cs typeface="Times New Roman" panose="02020603050405020304" pitchFamily="18" charset="0"/>
              </a:rPr>
              <a:t>The work was done by constructing flowcharts, pseudocodes, and then algorithms for each of the methods. Using the constructed algorithms, we solved different equations and compared the methods.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effectLst/>
                <a:ea typeface="Yu Gothic Medium" panose="020B0500000000000000" pitchFamily="34" charset="-128"/>
                <a:cs typeface="Times New Roman" panose="02020603050405020304" pitchFamily="18" charset="0"/>
              </a:rPr>
              <a:t>We applied the algorithms on two test equations followed by one practical real-world application while also recording the time taken for each solution. This enabled us to plot graphs showing the accuracy of the solutions against the time required for computation.</a:t>
            </a:r>
            <a:endParaRPr lang="en-GB" sz="2000" dirty="0">
              <a:solidFill>
                <a:schemeClr val="bg1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40602D-A133-4BF3-907B-985C28B3D60B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20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E5C7A-15ED-4DB0-8B6C-B9F04F2A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58" y="734785"/>
            <a:ext cx="6738699" cy="7400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6033A-0651-4353-BDF1-DFB7484BF3D6}"/>
              </a:ext>
            </a:extLst>
          </p:cNvPr>
          <p:cNvSpPr txBox="1"/>
          <p:nvPr/>
        </p:nvSpPr>
        <p:spPr>
          <a:xfrm>
            <a:off x="881743" y="130629"/>
            <a:ext cx="912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FLOWCHART: NEWTON RAPHSON’S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2EF8AE-8006-46BC-BD15-820C4DE63BBF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14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DA0B5A-BD73-44FE-BBA7-0110B1EAB99D}"/>
              </a:ext>
            </a:extLst>
          </p:cNvPr>
          <p:cNvSpPr txBox="1"/>
          <p:nvPr/>
        </p:nvSpPr>
        <p:spPr>
          <a:xfrm>
            <a:off x="881743" y="130629"/>
            <a:ext cx="912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FLOWCHART: EULER’S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1322-A797-40F5-85F6-973820F3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32" y="653849"/>
            <a:ext cx="5654211" cy="748106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E18323-0573-463C-AA8E-5B69500D14AE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77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3DCCE4-ECB4-4635-B758-AD80EBE82941}"/>
              </a:ext>
            </a:extLst>
          </p:cNvPr>
          <p:cNvSpPr txBox="1"/>
          <p:nvPr/>
        </p:nvSpPr>
        <p:spPr>
          <a:xfrm>
            <a:off x="816429" y="1991142"/>
            <a:ext cx="101563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Using Newton Raphson Formula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	Initialize:</a:t>
            </a:r>
          </a:p>
          <a:p>
            <a:pPr marL="342900" indent="195263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Check how many </a:t>
            </a:r>
            <a:r>
              <a:rPr lang="en-GB" sz="2000" dirty="0" err="1">
                <a:solidFill>
                  <a:schemeClr val="bg1"/>
                </a:solidFill>
              </a:rPr>
              <a:t>d.p</a:t>
            </a:r>
            <a:r>
              <a:rPr lang="en-GB" sz="2000" dirty="0">
                <a:solidFill>
                  <a:schemeClr val="bg1"/>
                </a:solidFill>
              </a:rPr>
              <a:t> are required</a:t>
            </a:r>
          </a:p>
          <a:p>
            <a:pPr marL="342900" indent="195263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Initial approximation says, x = 5</a:t>
            </a:r>
          </a:p>
          <a:p>
            <a:pPr marL="342900" indent="195263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State the error(tolerance)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sz="2000" dirty="0">
                <a:solidFill>
                  <a:schemeClr val="bg1"/>
                </a:solidFill>
              </a:rPr>
              <a:t>	Compute the function at initial </a:t>
            </a:r>
            <a:r>
              <a:rPr lang="en-GB" sz="2000" dirty="0" err="1">
                <a:solidFill>
                  <a:schemeClr val="bg1"/>
                </a:solidFill>
              </a:rPr>
              <a:t>approximation:f</a:t>
            </a:r>
            <a:r>
              <a:rPr lang="en-GB" sz="2000" dirty="0">
                <a:solidFill>
                  <a:schemeClr val="bg1"/>
                </a:solidFill>
              </a:rPr>
              <a:t>(x) = x – 2sin(x)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chemeClr val="bg1"/>
                </a:solidFill>
              </a:rPr>
              <a:t>	Compute derivative: f’(x) = 1 - 2cos(x)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chemeClr val="bg1"/>
                </a:solidFill>
              </a:rPr>
              <a:t>	Compute predicted next value from  x_1  = x_0  + f(x_0)/f’(x_0)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chemeClr val="bg1"/>
                </a:solidFill>
              </a:rPr>
              <a:t>	Compute the calculated error </a:t>
            </a:r>
            <a:r>
              <a:rPr lang="en-GB" sz="2000" dirty="0" err="1">
                <a:solidFill>
                  <a:schemeClr val="bg1"/>
                </a:solidFill>
              </a:rPr>
              <a:t>c_error</a:t>
            </a:r>
            <a:r>
              <a:rPr lang="en-GB" sz="2000" dirty="0">
                <a:solidFill>
                  <a:schemeClr val="bg1"/>
                </a:solidFill>
              </a:rPr>
              <a:t>  = |x_1  – x_0 |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sz="2000" dirty="0">
                <a:solidFill>
                  <a:schemeClr val="bg1"/>
                </a:solidFill>
              </a:rPr>
              <a:t>	While </a:t>
            </a:r>
            <a:r>
              <a:rPr lang="en-GB" sz="2000" dirty="0" err="1">
                <a:solidFill>
                  <a:schemeClr val="bg1"/>
                </a:solidFill>
              </a:rPr>
              <a:t>c_error</a:t>
            </a:r>
            <a:r>
              <a:rPr lang="en-GB" sz="2000" dirty="0">
                <a:solidFill>
                  <a:schemeClr val="bg1"/>
                </a:solidFill>
              </a:rPr>
              <a:t>  &gt; error:</a:t>
            </a:r>
          </a:p>
          <a:p>
            <a:pPr marL="342900" indent="195263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Update x_0  = x_1 </a:t>
            </a:r>
          </a:p>
          <a:p>
            <a:pPr marL="342900" indent="195263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Compute next value x_1  </a:t>
            </a:r>
          </a:p>
          <a:p>
            <a:pPr marL="342900" indent="195263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Update new </a:t>
            </a:r>
            <a:r>
              <a:rPr lang="en-GB" sz="2000" dirty="0" err="1">
                <a:solidFill>
                  <a:schemeClr val="bg1"/>
                </a:solidFill>
              </a:rPr>
              <a:t>c_error</a:t>
            </a: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GB" sz="2000" dirty="0">
                <a:solidFill>
                  <a:schemeClr val="bg1"/>
                </a:solidFill>
              </a:rPr>
              <a:t>	Output stored final results in table and computation time.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90554-4AFB-45AA-805B-5517792881D2}"/>
              </a:ext>
            </a:extLst>
          </p:cNvPr>
          <p:cNvSpPr txBox="1"/>
          <p:nvPr/>
        </p:nvSpPr>
        <p:spPr>
          <a:xfrm>
            <a:off x="816429" y="898777"/>
            <a:ext cx="10662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PSEUDOCODE: NEWTON’S RAPHSON FOMRULA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6978FB-5DCF-4A4D-BFE9-C6120D2473CE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82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96E116-5F24-4904-A2FC-314C145ADAB3}"/>
              </a:ext>
            </a:extLst>
          </p:cNvPr>
          <p:cNvSpPr txBox="1"/>
          <p:nvPr/>
        </p:nvSpPr>
        <p:spPr>
          <a:xfrm>
            <a:off x="816429" y="1991142"/>
            <a:ext cx="101563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Using Newton Raphson Formula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Initialize: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step size h = 0.2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initial values x = 0,y = 1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upper limit </a:t>
            </a:r>
            <a:r>
              <a:rPr lang="en-GB" sz="2000" dirty="0" err="1">
                <a:solidFill>
                  <a:schemeClr val="bg1"/>
                </a:solidFill>
              </a:rPr>
              <a:t>x_l</a:t>
            </a:r>
            <a:r>
              <a:rPr lang="en-GB" sz="2000" dirty="0">
                <a:solidFill>
                  <a:schemeClr val="bg1"/>
                </a:solidFill>
              </a:rPr>
              <a:t>  = 1.8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sz="2000" dirty="0">
                <a:solidFill>
                  <a:schemeClr val="bg1"/>
                </a:solidFill>
              </a:rPr>
              <a:t>	Compute exact solution at initial point: </a:t>
            </a:r>
            <a:r>
              <a:rPr lang="en-GB" sz="2000" dirty="0" err="1">
                <a:solidFill>
                  <a:schemeClr val="bg1"/>
                </a:solidFill>
              </a:rPr>
              <a:t>y_exact</a:t>
            </a:r>
            <a:r>
              <a:rPr lang="en-GB" sz="2000" dirty="0">
                <a:solidFill>
                  <a:schemeClr val="bg1"/>
                </a:solidFill>
              </a:rPr>
              <a:t>  = 0.5*(sin(x) - cos(x)) + 1.5*exp(-x)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sz="2000" dirty="0">
                <a:solidFill>
                  <a:schemeClr val="bg1"/>
                </a:solidFill>
              </a:rPr>
              <a:t>Compute derivative: </a:t>
            </a:r>
            <a:r>
              <a:rPr lang="en-GB" sz="2000" dirty="0" err="1">
                <a:solidFill>
                  <a:schemeClr val="bg1"/>
                </a:solidFill>
              </a:rPr>
              <a:t>y_d</a:t>
            </a:r>
            <a:r>
              <a:rPr lang="en-GB" sz="2000" dirty="0">
                <a:solidFill>
                  <a:schemeClr val="bg1"/>
                </a:solidFill>
              </a:rPr>
              <a:t> = sin(x) - y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sz="2000" dirty="0">
                <a:solidFill>
                  <a:schemeClr val="bg1"/>
                </a:solidFill>
              </a:rPr>
              <a:t>Compute predicted next value: y_1  = y + h*</a:t>
            </a:r>
            <a:r>
              <a:rPr lang="en-GB" sz="2000" dirty="0" err="1">
                <a:solidFill>
                  <a:schemeClr val="bg1"/>
                </a:solidFill>
              </a:rPr>
              <a:t>y_d</a:t>
            </a: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GB" sz="2000" dirty="0">
                <a:solidFill>
                  <a:schemeClr val="bg1"/>
                </a:solidFill>
              </a:rPr>
              <a:t>Store (x, y, </a:t>
            </a:r>
            <a:r>
              <a:rPr lang="en-GB" sz="2000" dirty="0" err="1">
                <a:solidFill>
                  <a:schemeClr val="bg1"/>
                </a:solidFill>
              </a:rPr>
              <a:t>yexact</a:t>
            </a:r>
            <a:r>
              <a:rPr lang="en-GB" sz="2000" dirty="0">
                <a:solidFill>
                  <a:schemeClr val="bg1"/>
                </a:solidFill>
              </a:rPr>
              <a:t>, error) in results.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sz="2000" dirty="0">
                <a:solidFill>
                  <a:schemeClr val="bg1"/>
                </a:solidFill>
              </a:rPr>
              <a:t>While x &lt; </a:t>
            </a:r>
            <a:r>
              <a:rPr lang="en-GB" sz="2000" dirty="0" err="1">
                <a:solidFill>
                  <a:schemeClr val="bg1"/>
                </a:solidFill>
              </a:rPr>
              <a:t>x_l</a:t>
            </a:r>
            <a:r>
              <a:rPr lang="en-GB" sz="2000" dirty="0">
                <a:solidFill>
                  <a:schemeClr val="bg1"/>
                </a:solidFill>
              </a:rPr>
              <a:t>: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Update x = x + h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Set y = y_1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Compute derivative: </a:t>
            </a:r>
            <a:r>
              <a:rPr lang="en-GB" sz="2000" dirty="0" err="1">
                <a:solidFill>
                  <a:schemeClr val="bg1"/>
                </a:solidFill>
              </a:rPr>
              <a:t>y_d</a:t>
            </a:r>
            <a:r>
              <a:rPr lang="en-GB" sz="2000" dirty="0">
                <a:solidFill>
                  <a:schemeClr val="bg1"/>
                </a:solidFill>
              </a:rPr>
              <a:t> = sin(x) - y</a:t>
            </a: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Update predicted next value: y_1 = y + h*</a:t>
            </a:r>
            <a:r>
              <a:rPr lang="en-GB" sz="2000" dirty="0" err="1">
                <a:solidFill>
                  <a:schemeClr val="bg1"/>
                </a:solidFill>
              </a:rPr>
              <a:t>y_d</a:t>
            </a:r>
            <a:endParaRPr lang="en-GB" sz="2000" dirty="0">
              <a:solidFill>
                <a:schemeClr val="bg1"/>
              </a:solidFill>
            </a:endParaRP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Compute exact solution </a:t>
            </a:r>
            <a:r>
              <a:rPr lang="en-GB" sz="2000" dirty="0" err="1">
                <a:solidFill>
                  <a:schemeClr val="bg1"/>
                </a:solidFill>
              </a:rPr>
              <a:t>y_exact</a:t>
            </a:r>
            <a:endParaRPr lang="en-GB" sz="2000" dirty="0">
              <a:solidFill>
                <a:schemeClr val="bg1"/>
              </a:solidFill>
            </a:endParaRPr>
          </a:p>
          <a:p>
            <a:pPr marL="800100" indent="-358775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	Store (</a:t>
            </a:r>
            <a:r>
              <a:rPr lang="en-GB" sz="2000" dirty="0" err="1">
                <a:solidFill>
                  <a:schemeClr val="bg1"/>
                </a:solidFill>
              </a:rPr>
              <a:t>x,y,y_exact,error</a:t>
            </a:r>
            <a:r>
              <a:rPr lang="en-GB" sz="2000" dirty="0">
                <a:solidFill>
                  <a:schemeClr val="bg1"/>
                </a:solidFill>
              </a:rPr>
              <a:t>) in results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sz="2000" dirty="0">
                <a:solidFill>
                  <a:schemeClr val="bg1"/>
                </a:solidFill>
              </a:rPr>
              <a:t>Output results table and computation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E01A7-EFDD-4DAA-A743-2F4281154040}"/>
              </a:ext>
            </a:extLst>
          </p:cNvPr>
          <p:cNvSpPr txBox="1"/>
          <p:nvPr/>
        </p:nvSpPr>
        <p:spPr>
          <a:xfrm>
            <a:off x="816429" y="898777"/>
            <a:ext cx="10662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PSEUDOCODE: EULERS ALGORITHIM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215EC3-6C58-4835-B1DC-B96F9C6E05E7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85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Root Finding Methods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49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298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Newton-Raphson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3386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derivative information for rapid convergence. 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9298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Secant Method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23386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Approximates root using two points assumed.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Bisection Method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5417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Divides range interval repeatedly to isolate root. 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Fixed Point Iteration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5417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Rearranges equation to x = g(x) form that converges.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46F099-8918-49C0-B429-417533851A4D}"/>
              </a:ext>
            </a:extLst>
          </p:cNvPr>
          <p:cNvSpPr/>
          <p:nvPr/>
        </p:nvSpPr>
        <p:spPr>
          <a:xfrm>
            <a:off x="12752614" y="7723414"/>
            <a:ext cx="1747157" cy="506186"/>
          </a:xfrm>
          <a:prstGeom prst="round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1774</Words>
  <Application>Microsoft Office PowerPoint</Application>
  <PresentationFormat>Custom</PresentationFormat>
  <Paragraphs>240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Cambria</vt:lpstr>
      <vt:lpstr>IBM Plex Sans Medium</vt:lpstr>
      <vt:lpstr>Consolas</vt:lpstr>
      <vt:lpstr>Roboto</vt:lpstr>
      <vt:lpstr>Arial</vt:lpstr>
      <vt:lpstr>IBM Plex Sans Light</vt:lpstr>
      <vt:lpstr>Cambria Math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Joash Ntale</dc:creator>
  <cp:lastModifiedBy>Joash</cp:lastModifiedBy>
  <cp:revision>14</cp:revision>
  <dcterms:created xsi:type="dcterms:W3CDTF">2025-09-30T11:16:11Z</dcterms:created>
  <dcterms:modified xsi:type="dcterms:W3CDTF">2025-09-30T13:12:37Z</dcterms:modified>
</cp:coreProperties>
</file>